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66" y="-1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E1BA5-710F-468B-8C94-94C0C1CF1B03}" type="datetimeFigureOut">
              <a:rPr lang="en-US" smtClean="0"/>
              <a:pPr/>
              <a:t>7/9/2016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27F5E-E769-4658-8BC4-07E9BAC526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C27F5E-E769-4658-8BC4-07E9BAC5267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C27F5E-E769-4658-8BC4-07E9BAC5267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C27F5E-E769-4658-8BC4-07E9BAC5267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91562E-5014-4ED1-A135-4F27B5FB90A8}"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1562E-5014-4ED1-A135-4F27B5FB90A8}"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1562E-5014-4ED1-A135-4F27B5FB90A8}"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1562E-5014-4ED1-A135-4F27B5FB90A8}"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1562E-5014-4ED1-A135-4F27B5FB90A8}" type="datetimeFigureOut">
              <a:rPr lang="en-US" smtClean="0"/>
              <a:pPr/>
              <a:t>7/9/2016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91562E-5014-4ED1-A135-4F27B5FB90A8}"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1562E-5014-4ED1-A135-4F27B5FB90A8}" type="datetimeFigureOut">
              <a:rPr lang="en-US" smtClean="0"/>
              <a:pPr/>
              <a:t>7/9/2016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1562E-5014-4ED1-A135-4F27B5FB90A8}" type="datetimeFigureOut">
              <a:rPr lang="en-US" smtClean="0"/>
              <a:pPr/>
              <a:t>7/9/2016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1562E-5014-4ED1-A135-4F27B5FB90A8}" type="datetimeFigureOut">
              <a:rPr lang="en-US" smtClean="0"/>
              <a:pPr/>
              <a:t>7/9/2016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1562E-5014-4ED1-A135-4F27B5FB90A8}"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1562E-5014-4ED1-A135-4F27B5FB90A8}" type="datetimeFigureOut">
              <a:rPr lang="en-US" smtClean="0"/>
              <a:pPr/>
              <a:t>7/9/2016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47719-837B-419F-97FB-7C2B04BF46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91562E-5014-4ED1-A135-4F27B5FB90A8}" type="datetimeFigureOut">
              <a:rPr lang="en-US" smtClean="0"/>
              <a:pPr/>
              <a:t>7/9/2016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247719-837B-419F-97FB-7C2B04BF46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slide" Target="slide3.xml"/><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5.xml"/><Relationship Id="rId5" Type="http://schemas.openxmlformats.org/officeDocument/2006/relationships/slide" Target="slide1.xml"/><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slide" Target="slide4.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slide" Target="slide5.xml"/><Relationship Id="rId4" Type="http://schemas.openxmlformats.org/officeDocument/2006/relationships/image" Target="../media/image11.png"/><Relationship Id="rId9" Type="http://schemas.openxmlformats.org/officeDocument/2006/relationships/image" Target="../media/image12.jpe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3.xml"/><Relationship Id="rId5" Type="http://schemas.openxmlformats.org/officeDocument/2006/relationships/image" Target="../media/image5.png"/><Relationship Id="rId1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4.xml"/><Relationship Id="rId5" Type="http://schemas.openxmlformats.org/officeDocument/2006/relationships/image" Target="../media/image5.png"/><Relationship Id="rId15" Type="http://schemas.openxmlformats.org/officeDocument/2006/relationships/image" Target="../media/image18.png"/><Relationship Id="rId10" Type="http://schemas.openxmlformats.org/officeDocument/2006/relationships/image" Target="../media/image19.jpe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_0000_bg_glare.png"/>
          <p:cNvPicPr>
            <a:picLocks noChangeAspect="1"/>
          </p:cNvPicPr>
          <p:nvPr/>
        </p:nvPicPr>
        <p:blipFill>
          <a:blip r:embed="rId2" cstate="print"/>
          <a:stretch>
            <a:fillRect/>
          </a:stretch>
        </p:blipFill>
        <p:spPr>
          <a:xfrm>
            <a:off x="0" y="2686049"/>
            <a:ext cx="9144000" cy="5143501"/>
          </a:xfrm>
          <a:prstGeom prst="rect">
            <a:avLst/>
          </a:prstGeom>
        </p:spPr>
      </p:pic>
      <p:pic>
        <p:nvPicPr>
          <p:cNvPr id="5" name="Picture 4" descr="cut_frame.png"/>
          <p:cNvPicPr>
            <a:picLocks noChangeAspect="1"/>
          </p:cNvPicPr>
          <p:nvPr/>
        </p:nvPicPr>
        <p:blipFill>
          <a:blip r:embed="rId3" cstate="print"/>
          <a:stretch>
            <a:fillRect/>
          </a:stretch>
        </p:blipFill>
        <p:spPr>
          <a:xfrm>
            <a:off x="1494295" y="1428750"/>
            <a:ext cx="6201905" cy="1391746"/>
          </a:xfrm>
          <a:prstGeom prst="rect">
            <a:avLst/>
          </a:prstGeom>
        </p:spPr>
      </p:pic>
      <p:sp>
        <p:nvSpPr>
          <p:cNvPr id="6" name="TextBox 5"/>
          <p:cNvSpPr txBox="1"/>
          <p:nvPr/>
        </p:nvSpPr>
        <p:spPr>
          <a:xfrm>
            <a:off x="1524000" y="1581150"/>
            <a:ext cx="6172200" cy="954107"/>
          </a:xfrm>
          <a:prstGeom prst="rect">
            <a:avLst/>
          </a:prstGeom>
          <a:noFill/>
        </p:spPr>
        <p:txBody>
          <a:bodyPr wrap="square" rtlCol="0">
            <a:spAutoFit/>
          </a:bodyPr>
          <a:lstStyle/>
          <a:p>
            <a:pPr algn="ctr"/>
            <a:r>
              <a:rPr lang="en-US" sz="5600" dirty="0" smtClean="0">
                <a:solidFill>
                  <a:schemeClr val="bg1"/>
                </a:solidFill>
                <a:latin typeface="Century Gothic" pitchFamily="34" charset="0"/>
              </a:rPr>
              <a:t>Travel to Africa</a:t>
            </a:r>
            <a:endParaRPr lang="en-US" sz="5600" dirty="0">
              <a:solidFill>
                <a:schemeClr val="bg1"/>
              </a:solidFill>
              <a:latin typeface="Century Gothic" pitchFamily="34" charset="0"/>
            </a:endParaRPr>
          </a:p>
        </p:txBody>
      </p:sp>
      <p:sp>
        <p:nvSpPr>
          <p:cNvPr id="8" name="TextBox 7"/>
          <p:cNvSpPr txBox="1"/>
          <p:nvPr/>
        </p:nvSpPr>
        <p:spPr>
          <a:xfrm>
            <a:off x="3499338" y="2266950"/>
            <a:ext cx="2063262" cy="954107"/>
          </a:xfrm>
          <a:prstGeom prst="rect">
            <a:avLst/>
          </a:prstGeom>
          <a:noFill/>
        </p:spPr>
        <p:txBody>
          <a:bodyPr wrap="square" rtlCol="0">
            <a:spAutoFit/>
          </a:bodyPr>
          <a:lstStyle/>
          <a:p>
            <a:pPr algn="ctr"/>
            <a:r>
              <a:rPr lang="en-US" sz="5600" i="1" dirty="0" smtClean="0">
                <a:solidFill>
                  <a:schemeClr val="bg1"/>
                </a:solidFill>
                <a:latin typeface="Brush Script MT" pitchFamily="66" charset="0"/>
              </a:rPr>
              <a:t>with</a:t>
            </a:r>
            <a:endParaRPr lang="en-US" sz="5600" i="1" dirty="0">
              <a:solidFill>
                <a:schemeClr val="bg1"/>
              </a:solidFill>
              <a:latin typeface="Brush Script MT" pitchFamily="66" charset="0"/>
            </a:endParaRPr>
          </a:p>
        </p:txBody>
      </p:sp>
      <p:pic>
        <p:nvPicPr>
          <p:cNvPr id="10" name="Picture 9" descr="snap_creative_logo.png"/>
          <p:cNvPicPr>
            <a:picLocks noChangeAspect="1"/>
          </p:cNvPicPr>
          <p:nvPr/>
        </p:nvPicPr>
        <p:blipFill>
          <a:blip r:embed="rId4" cstate="print"/>
          <a:stretch>
            <a:fillRect/>
          </a:stretch>
        </p:blipFill>
        <p:spPr>
          <a:xfrm>
            <a:off x="2514600" y="3105150"/>
            <a:ext cx="4203175" cy="609524"/>
          </a:xfrm>
          <a:prstGeom prst="rect">
            <a:avLst/>
          </a:prstGeom>
        </p:spPr>
      </p:pic>
      <p:pic>
        <p:nvPicPr>
          <p:cNvPr id="11" name="Picture 10" descr="graphic rule.png"/>
          <p:cNvPicPr>
            <a:picLocks noChangeAspect="1"/>
          </p:cNvPicPr>
          <p:nvPr/>
        </p:nvPicPr>
        <p:blipFill>
          <a:blip r:embed="rId5" cstate="print"/>
          <a:stretch>
            <a:fillRect/>
          </a:stretch>
        </p:blipFill>
        <p:spPr>
          <a:xfrm>
            <a:off x="3657600" y="3943350"/>
            <a:ext cx="1828800" cy="28675"/>
          </a:xfrm>
          <a:prstGeom prst="rect">
            <a:avLst/>
          </a:prstGeom>
        </p:spPr>
      </p:pic>
      <p:pic>
        <p:nvPicPr>
          <p:cNvPr id="12" name="Picture 11" descr="next slide graphc.png">
            <a:hlinkClick r:id="" action="ppaction://hlinkshowjump?jump=nextslide"/>
          </p:cNvPr>
          <p:cNvPicPr>
            <a:picLocks noChangeAspect="1"/>
          </p:cNvPicPr>
          <p:nvPr/>
        </p:nvPicPr>
        <p:blipFill>
          <a:blip r:embed="rId6" cstate="print"/>
          <a:stretch>
            <a:fillRect/>
          </a:stretch>
        </p:blipFill>
        <p:spPr>
          <a:xfrm>
            <a:off x="4267200" y="4112134"/>
            <a:ext cx="601824" cy="31709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5" presetClass="entr" presetSubtype="0" fill="hold" grpId="0" nodeType="withEffect">
                                  <p:stCondLst>
                                    <p:cond delay="40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ppt_w</p:attrName>
                                        </p:attrNameLst>
                                      </p:cBhvr>
                                      <p:tavLst>
                                        <p:tav tm="0" fmla="#ppt_w*sin(2.5*pi*$)">
                                          <p:val>
                                            <p:fltVal val="0"/>
                                          </p:val>
                                        </p:tav>
                                        <p:tav tm="100000">
                                          <p:val>
                                            <p:fltVal val="1"/>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childTnLst>
                                </p:cTn>
                              </p:par>
                              <p:par>
                                <p:cTn id="16" presetID="12" presetClass="entr" presetSubtype="4" fill="hold" nodeType="withEffect">
                                  <p:stCondLst>
                                    <p:cond delay="600"/>
                                  </p:stCondLst>
                                  <p:childTnLst>
                                    <p:set>
                                      <p:cBhvr>
                                        <p:cTn id="17" dur="1" fill="hold">
                                          <p:stCondLst>
                                            <p:cond delay="0"/>
                                          </p:stCondLst>
                                        </p:cTn>
                                        <p:tgtEl>
                                          <p:spTgt spid="10"/>
                                        </p:tgtEl>
                                        <p:attrNameLst>
                                          <p:attrName>style.visibility</p:attrName>
                                        </p:attrNameLst>
                                      </p:cBhvr>
                                      <p:to>
                                        <p:strVal val="visible"/>
                                      </p:to>
                                    </p:set>
                                    <p:animEffect transition="in" filter="slide(fromBottom)">
                                      <p:cBhvr>
                                        <p:cTn id="18" dur="500"/>
                                        <p:tgtEl>
                                          <p:spTgt spid="10"/>
                                        </p:tgtEl>
                                      </p:cBhvr>
                                    </p:animEffect>
                                  </p:childTnLst>
                                </p:cTn>
                              </p:par>
                              <p:par>
                                <p:cTn id="19" presetID="12" presetClass="entr" presetSubtype="4" fill="hold" nodeType="withEffect">
                                  <p:stCondLst>
                                    <p:cond delay="800"/>
                                  </p:stCondLst>
                                  <p:childTnLst>
                                    <p:set>
                                      <p:cBhvr>
                                        <p:cTn id="20" dur="1" fill="hold">
                                          <p:stCondLst>
                                            <p:cond delay="0"/>
                                          </p:stCondLst>
                                        </p:cTn>
                                        <p:tgtEl>
                                          <p:spTgt spid="11"/>
                                        </p:tgtEl>
                                        <p:attrNameLst>
                                          <p:attrName>style.visibility</p:attrName>
                                        </p:attrNameLst>
                                      </p:cBhvr>
                                      <p:to>
                                        <p:strVal val="visible"/>
                                      </p:to>
                                    </p:set>
                                    <p:animEffect transition="in" filter="slide(fromBottom)">
                                      <p:cBhvr>
                                        <p:cTn id="21" dur="500"/>
                                        <p:tgtEl>
                                          <p:spTgt spid="11"/>
                                        </p:tgtEl>
                                      </p:cBhvr>
                                    </p:animEffect>
                                  </p:childTnLst>
                                </p:cTn>
                              </p:par>
                              <p:par>
                                <p:cTn id="22" presetID="12" presetClass="entr" presetSubtype="4" fill="hold" nodeType="withEffect">
                                  <p:stCondLst>
                                    <p:cond delay="90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_0000_bg_glare.png"/>
          <p:cNvPicPr>
            <a:picLocks noChangeAspect="1"/>
          </p:cNvPicPr>
          <p:nvPr/>
        </p:nvPicPr>
        <p:blipFill>
          <a:blip r:embed="rId2" cstate="print"/>
          <a:stretch>
            <a:fillRect/>
          </a:stretch>
        </p:blipFill>
        <p:spPr>
          <a:xfrm>
            <a:off x="0" y="2686049"/>
            <a:ext cx="9144000" cy="5143501"/>
          </a:xfrm>
          <a:prstGeom prst="rect">
            <a:avLst/>
          </a:prstGeom>
        </p:spPr>
      </p:pic>
      <p:pic>
        <p:nvPicPr>
          <p:cNvPr id="19" name="Picture 18" descr="long_circle_shadow.png"/>
          <p:cNvPicPr>
            <a:picLocks noChangeAspect="1"/>
          </p:cNvPicPr>
          <p:nvPr/>
        </p:nvPicPr>
        <p:blipFill>
          <a:blip r:embed="rId3" cstate="print"/>
          <a:stretch>
            <a:fillRect/>
          </a:stretch>
        </p:blipFill>
        <p:spPr>
          <a:xfrm>
            <a:off x="6404429" y="1276350"/>
            <a:ext cx="3120571" cy="2286000"/>
          </a:xfrm>
          <a:prstGeom prst="rect">
            <a:avLst/>
          </a:prstGeom>
        </p:spPr>
      </p:pic>
      <p:pic>
        <p:nvPicPr>
          <p:cNvPr id="18" name="Picture 17" descr="long_circle_shadow.png"/>
          <p:cNvPicPr>
            <a:picLocks noChangeAspect="1"/>
          </p:cNvPicPr>
          <p:nvPr/>
        </p:nvPicPr>
        <p:blipFill>
          <a:blip r:embed="rId3" cstate="print"/>
          <a:stretch>
            <a:fillRect/>
          </a:stretch>
        </p:blipFill>
        <p:spPr>
          <a:xfrm>
            <a:off x="3889829" y="1276350"/>
            <a:ext cx="3120571" cy="2286000"/>
          </a:xfrm>
          <a:prstGeom prst="rect">
            <a:avLst/>
          </a:prstGeom>
        </p:spPr>
      </p:pic>
      <p:pic>
        <p:nvPicPr>
          <p:cNvPr id="17" name="Picture 16" descr="long_circle_shadow.png"/>
          <p:cNvPicPr>
            <a:picLocks noChangeAspect="1"/>
          </p:cNvPicPr>
          <p:nvPr/>
        </p:nvPicPr>
        <p:blipFill>
          <a:blip r:embed="rId3" cstate="print"/>
          <a:stretch>
            <a:fillRect/>
          </a:stretch>
        </p:blipFill>
        <p:spPr>
          <a:xfrm>
            <a:off x="1447800" y="1276350"/>
            <a:ext cx="3120571" cy="2286000"/>
          </a:xfrm>
          <a:prstGeom prst="rect">
            <a:avLst/>
          </a:prstGeom>
        </p:spPr>
      </p:pic>
      <p:sp>
        <p:nvSpPr>
          <p:cNvPr id="9" name="TextBox 8"/>
          <p:cNvSpPr txBox="1"/>
          <p:nvPr/>
        </p:nvSpPr>
        <p:spPr>
          <a:xfrm>
            <a:off x="3048000" y="285750"/>
            <a:ext cx="3200400" cy="584775"/>
          </a:xfrm>
          <a:prstGeom prst="rect">
            <a:avLst/>
          </a:prstGeom>
          <a:noFill/>
        </p:spPr>
        <p:txBody>
          <a:bodyPr wrap="square" rtlCol="0">
            <a:spAutoFit/>
          </a:bodyPr>
          <a:lstStyle/>
          <a:p>
            <a:pPr algn="ctr"/>
            <a:r>
              <a:rPr lang="en-US" sz="3100" dirty="0" smtClean="0">
                <a:solidFill>
                  <a:schemeClr val="bg1"/>
                </a:solidFill>
                <a:latin typeface="Century Gothic" pitchFamily="34" charset="0"/>
              </a:rPr>
              <a:t>Travel to Africa</a:t>
            </a:r>
            <a:endParaRPr lang="en-US" sz="3100" dirty="0">
              <a:solidFill>
                <a:schemeClr val="bg1"/>
              </a:solidFill>
              <a:latin typeface="Century Gothic" pitchFamily="34" charset="0"/>
            </a:endParaRPr>
          </a:p>
        </p:txBody>
      </p:sp>
      <p:pic>
        <p:nvPicPr>
          <p:cNvPr id="10" name="Picture 9" descr="graphic rule.png"/>
          <p:cNvPicPr>
            <a:picLocks noChangeAspect="1"/>
          </p:cNvPicPr>
          <p:nvPr/>
        </p:nvPicPr>
        <p:blipFill>
          <a:blip r:embed="rId4" cstate="print"/>
          <a:stretch>
            <a:fillRect/>
          </a:stretch>
        </p:blipFill>
        <p:spPr>
          <a:xfrm>
            <a:off x="3276600" y="819150"/>
            <a:ext cx="2743200" cy="43012"/>
          </a:xfrm>
          <a:prstGeom prst="rect">
            <a:avLst/>
          </a:prstGeom>
        </p:spPr>
      </p:pic>
      <p:sp>
        <p:nvSpPr>
          <p:cNvPr id="11" name="TextBox 10"/>
          <p:cNvSpPr txBox="1"/>
          <p:nvPr/>
        </p:nvSpPr>
        <p:spPr>
          <a:xfrm>
            <a:off x="1371600" y="3212634"/>
            <a:ext cx="1676400" cy="1492716"/>
          </a:xfrm>
          <a:prstGeom prst="rect">
            <a:avLst/>
          </a:prstGeom>
          <a:noFill/>
        </p:spPr>
        <p:txBody>
          <a:bodyPr wrap="square" rtlCol="0">
            <a:spAutoFit/>
          </a:bodyPr>
          <a:lstStyle/>
          <a:p>
            <a:r>
              <a:rPr lang="en-US" sz="700" dirty="0" smtClean="0">
                <a:solidFill>
                  <a:schemeClr val="bg1"/>
                </a:solidFill>
                <a:latin typeface="Century Gothic" pitchFamily="34" charset="0"/>
              </a:rPr>
              <a:t>Lorem Ipsum is simply dummy text of the printing and typesetting industry. Lorem Ipsum has been the industry's standard dummy text ever since the 1500s, popularised in the 1960s with the release of Letraset sheets containing Lorem Ipsum passages, and more recently with desktop publishing software like Aldus PageMaker including versions of Lorem Ipsum.</a:t>
            </a:r>
          </a:p>
          <a:p>
            <a:endParaRPr lang="en-US" sz="700" dirty="0">
              <a:solidFill>
                <a:schemeClr val="bg1"/>
              </a:solidFill>
              <a:latin typeface="Century Gothic" pitchFamily="34" charset="0"/>
            </a:endParaRPr>
          </a:p>
        </p:txBody>
      </p:sp>
      <p:sp>
        <p:nvSpPr>
          <p:cNvPr id="12" name="TextBox 11"/>
          <p:cNvSpPr txBox="1"/>
          <p:nvPr/>
        </p:nvSpPr>
        <p:spPr>
          <a:xfrm>
            <a:off x="1447800" y="2876550"/>
            <a:ext cx="1447800" cy="338554"/>
          </a:xfrm>
          <a:prstGeom prst="rect">
            <a:avLst/>
          </a:prstGeom>
          <a:noFill/>
        </p:spPr>
        <p:txBody>
          <a:bodyPr wrap="square" rtlCol="0">
            <a:spAutoFit/>
          </a:bodyPr>
          <a:lstStyle/>
          <a:p>
            <a:pPr algn="ctr"/>
            <a:r>
              <a:rPr lang="en-US" sz="1600" dirty="0" smtClean="0">
                <a:solidFill>
                  <a:schemeClr val="bg1"/>
                </a:solidFill>
                <a:latin typeface="Century Gothic" pitchFamily="34" charset="0"/>
              </a:rPr>
              <a:t>Cape Town</a:t>
            </a:r>
            <a:endParaRPr lang="en-US" sz="1600" dirty="0">
              <a:solidFill>
                <a:schemeClr val="bg1"/>
              </a:solidFill>
              <a:latin typeface="Century Gothic" pitchFamily="34" charset="0"/>
            </a:endParaRPr>
          </a:p>
        </p:txBody>
      </p:sp>
      <p:sp>
        <p:nvSpPr>
          <p:cNvPr id="13" name="TextBox 12"/>
          <p:cNvSpPr txBox="1"/>
          <p:nvPr/>
        </p:nvSpPr>
        <p:spPr>
          <a:xfrm>
            <a:off x="3810000" y="3212634"/>
            <a:ext cx="1676400" cy="1492716"/>
          </a:xfrm>
          <a:prstGeom prst="rect">
            <a:avLst/>
          </a:prstGeom>
          <a:noFill/>
        </p:spPr>
        <p:txBody>
          <a:bodyPr wrap="square" rtlCol="0">
            <a:spAutoFit/>
          </a:bodyPr>
          <a:lstStyle/>
          <a:p>
            <a:r>
              <a:rPr lang="en-US" sz="700" dirty="0" smtClean="0">
                <a:solidFill>
                  <a:schemeClr val="bg1"/>
                </a:solidFill>
                <a:latin typeface="Century Gothic" pitchFamily="34" charset="0"/>
              </a:rPr>
              <a:t>Lorem Ipsum is simply dummy text of the printing and typesetting industry. Lorem Ipsum has been the industry's standard dummy text ever since the 1500s, popularised in the 1960s with the release of Letraset sheets containing </a:t>
            </a:r>
            <a:r>
              <a:rPr lang="en-US" sz="700" dirty="0" err="1" smtClean="0">
                <a:solidFill>
                  <a:schemeClr val="bg1"/>
                </a:solidFill>
                <a:latin typeface="Century Gothic" pitchFamily="34" charset="0"/>
              </a:rPr>
              <a:t>Lorem</a:t>
            </a:r>
            <a:r>
              <a:rPr lang="en-US" sz="700" dirty="0" smtClean="0">
                <a:solidFill>
                  <a:schemeClr val="bg1"/>
                </a:solidFill>
                <a:latin typeface="Century Gothic" pitchFamily="34" charset="0"/>
              </a:rPr>
              <a:t> </a:t>
            </a:r>
            <a:r>
              <a:rPr lang="en-US" sz="700" dirty="0" err="1" smtClean="0">
                <a:solidFill>
                  <a:schemeClr val="bg1"/>
                </a:solidFill>
                <a:latin typeface="Century Gothic" pitchFamily="34" charset="0"/>
              </a:rPr>
              <a:t>Ipsum</a:t>
            </a:r>
            <a:r>
              <a:rPr lang="en-US" sz="700" dirty="0" smtClean="0">
                <a:solidFill>
                  <a:schemeClr val="bg1"/>
                </a:solidFill>
                <a:latin typeface="Century Gothic" pitchFamily="34" charset="0"/>
              </a:rPr>
              <a:t> passages, and more recently with desktop publishing software like Aldus PageMaker including versions of </a:t>
            </a:r>
            <a:r>
              <a:rPr lang="en-US" sz="700" dirty="0" err="1" smtClean="0">
                <a:solidFill>
                  <a:schemeClr val="bg1"/>
                </a:solidFill>
                <a:latin typeface="Century Gothic" pitchFamily="34" charset="0"/>
              </a:rPr>
              <a:t>Lorem</a:t>
            </a:r>
            <a:r>
              <a:rPr lang="en-US" sz="700" dirty="0" smtClean="0">
                <a:solidFill>
                  <a:schemeClr val="bg1"/>
                </a:solidFill>
                <a:latin typeface="Century Gothic" pitchFamily="34" charset="0"/>
              </a:rPr>
              <a:t> </a:t>
            </a:r>
            <a:r>
              <a:rPr lang="en-US" sz="700" dirty="0" err="1" smtClean="0">
                <a:solidFill>
                  <a:schemeClr val="bg1"/>
                </a:solidFill>
                <a:latin typeface="Century Gothic" pitchFamily="34" charset="0"/>
              </a:rPr>
              <a:t>Ipsum</a:t>
            </a:r>
            <a:r>
              <a:rPr lang="en-US" sz="700" dirty="0" smtClean="0">
                <a:solidFill>
                  <a:schemeClr val="bg1"/>
                </a:solidFill>
                <a:latin typeface="Century Gothic" pitchFamily="34" charset="0"/>
              </a:rPr>
              <a:t>.</a:t>
            </a:r>
          </a:p>
          <a:p>
            <a:endParaRPr lang="en-US" sz="700" dirty="0">
              <a:solidFill>
                <a:schemeClr val="bg1"/>
              </a:solidFill>
              <a:latin typeface="Century Gothic" pitchFamily="34" charset="0"/>
            </a:endParaRPr>
          </a:p>
        </p:txBody>
      </p:sp>
      <p:sp>
        <p:nvSpPr>
          <p:cNvPr id="14" name="TextBox 13"/>
          <p:cNvSpPr txBox="1"/>
          <p:nvPr/>
        </p:nvSpPr>
        <p:spPr>
          <a:xfrm>
            <a:off x="3733800" y="2876550"/>
            <a:ext cx="1828800" cy="338554"/>
          </a:xfrm>
          <a:prstGeom prst="rect">
            <a:avLst/>
          </a:prstGeom>
          <a:noFill/>
        </p:spPr>
        <p:txBody>
          <a:bodyPr wrap="square" rtlCol="0">
            <a:spAutoFit/>
          </a:bodyPr>
          <a:lstStyle/>
          <a:p>
            <a:pPr algn="ctr"/>
            <a:r>
              <a:rPr lang="en-US" sz="1600" dirty="0" smtClean="0">
                <a:solidFill>
                  <a:schemeClr val="bg1"/>
                </a:solidFill>
                <a:latin typeface="Century Gothic" pitchFamily="34" charset="0"/>
              </a:rPr>
              <a:t>South Kalahari</a:t>
            </a:r>
            <a:endParaRPr lang="en-US" sz="1600" dirty="0">
              <a:solidFill>
                <a:schemeClr val="bg1"/>
              </a:solidFill>
              <a:latin typeface="Century Gothic" pitchFamily="34" charset="0"/>
            </a:endParaRPr>
          </a:p>
        </p:txBody>
      </p:sp>
      <p:sp>
        <p:nvSpPr>
          <p:cNvPr id="15" name="TextBox 14"/>
          <p:cNvSpPr txBox="1"/>
          <p:nvPr/>
        </p:nvSpPr>
        <p:spPr>
          <a:xfrm>
            <a:off x="6324600" y="3212634"/>
            <a:ext cx="1676400" cy="1492716"/>
          </a:xfrm>
          <a:prstGeom prst="rect">
            <a:avLst/>
          </a:prstGeom>
          <a:noFill/>
        </p:spPr>
        <p:txBody>
          <a:bodyPr wrap="square" rtlCol="0">
            <a:spAutoFit/>
          </a:bodyPr>
          <a:lstStyle/>
          <a:p>
            <a:r>
              <a:rPr lang="en-US" sz="700" dirty="0" err="1" smtClean="0">
                <a:solidFill>
                  <a:schemeClr val="bg1"/>
                </a:solidFill>
                <a:latin typeface="Century Gothic" pitchFamily="34" charset="0"/>
              </a:rPr>
              <a:t>Lorem</a:t>
            </a:r>
            <a:r>
              <a:rPr lang="en-US" sz="700" dirty="0" smtClean="0">
                <a:solidFill>
                  <a:schemeClr val="bg1"/>
                </a:solidFill>
                <a:latin typeface="Century Gothic" pitchFamily="34" charset="0"/>
              </a:rPr>
              <a:t> </a:t>
            </a:r>
            <a:r>
              <a:rPr lang="en-US" sz="700" dirty="0" err="1" smtClean="0">
                <a:solidFill>
                  <a:schemeClr val="bg1"/>
                </a:solidFill>
                <a:latin typeface="Century Gothic" pitchFamily="34" charset="0"/>
              </a:rPr>
              <a:t>Ipsum</a:t>
            </a:r>
            <a:r>
              <a:rPr lang="en-US" sz="700" dirty="0" smtClean="0">
                <a:solidFill>
                  <a:schemeClr val="bg1"/>
                </a:solidFill>
                <a:latin typeface="Century Gothic" pitchFamily="34" charset="0"/>
              </a:rPr>
              <a:t> is simply dummy text of the printing and typesetting industry. </a:t>
            </a:r>
            <a:r>
              <a:rPr lang="en-US" sz="700" dirty="0" err="1" smtClean="0">
                <a:solidFill>
                  <a:schemeClr val="bg1"/>
                </a:solidFill>
                <a:latin typeface="Century Gothic" pitchFamily="34" charset="0"/>
              </a:rPr>
              <a:t>Lorem</a:t>
            </a:r>
            <a:r>
              <a:rPr lang="en-US" sz="700" dirty="0" smtClean="0">
                <a:solidFill>
                  <a:schemeClr val="bg1"/>
                </a:solidFill>
                <a:latin typeface="Century Gothic" pitchFamily="34" charset="0"/>
              </a:rPr>
              <a:t> </a:t>
            </a:r>
            <a:r>
              <a:rPr lang="en-US" sz="700" dirty="0" err="1" smtClean="0">
                <a:solidFill>
                  <a:schemeClr val="bg1"/>
                </a:solidFill>
                <a:latin typeface="Century Gothic" pitchFamily="34" charset="0"/>
              </a:rPr>
              <a:t>Ipsum</a:t>
            </a:r>
            <a:r>
              <a:rPr lang="en-US" sz="700" dirty="0" smtClean="0">
                <a:solidFill>
                  <a:schemeClr val="bg1"/>
                </a:solidFill>
                <a:latin typeface="Century Gothic" pitchFamily="34" charset="0"/>
              </a:rPr>
              <a:t> has been the industry's standard dummy text ever since the 1500s, </a:t>
            </a:r>
            <a:r>
              <a:rPr lang="en-US" sz="700" dirty="0" err="1" smtClean="0">
                <a:solidFill>
                  <a:schemeClr val="bg1"/>
                </a:solidFill>
                <a:latin typeface="Century Gothic" pitchFamily="34" charset="0"/>
              </a:rPr>
              <a:t>popularised</a:t>
            </a:r>
            <a:r>
              <a:rPr lang="en-US" sz="700" dirty="0" smtClean="0">
                <a:solidFill>
                  <a:schemeClr val="bg1"/>
                </a:solidFill>
                <a:latin typeface="Century Gothic" pitchFamily="34" charset="0"/>
              </a:rPr>
              <a:t> in the 1960s with the release of </a:t>
            </a:r>
            <a:r>
              <a:rPr lang="en-US" sz="700" dirty="0" err="1" smtClean="0">
                <a:solidFill>
                  <a:schemeClr val="bg1"/>
                </a:solidFill>
                <a:latin typeface="Century Gothic" pitchFamily="34" charset="0"/>
              </a:rPr>
              <a:t>Letraset</a:t>
            </a:r>
            <a:r>
              <a:rPr lang="en-US" sz="700" dirty="0" smtClean="0">
                <a:solidFill>
                  <a:schemeClr val="bg1"/>
                </a:solidFill>
                <a:latin typeface="Century Gothic" pitchFamily="34" charset="0"/>
              </a:rPr>
              <a:t> sheets containing </a:t>
            </a:r>
            <a:r>
              <a:rPr lang="en-US" sz="700" dirty="0" err="1" smtClean="0">
                <a:solidFill>
                  <a:schemeClr val="bg1"/>
                </a:solidFill>
                <a:latin typeface="Century Gothic" pitchFamily="34" charset="0"/>
              </a:rPr>
              <a:t>Lorem</a:t>
            </a:r>
            <a:r>
              <a:rPr lang="en-US" sz="700" dirty="0" smtClean="0">
                <a:solidFill>
                  <a:schemeClr val="bg1"/>
                </a:solidFill>
                <a:latin typeface="Century Gothic" pitchFamily="34" charset="0"/>
              </a:rPr>
              <a:t> </a:t>
            </a:r>
            <a:r>
              <a:rPr lang="en-US" sz="700" dirty="0" err="1" smtClean="0">
                <a:solidFill>
                  <a:schemeClr val="bg1"/>
                </a:solidFill>
                <a:latin typeface="Century Gothic" pitchFamily="34" charset="0"/>
              </a:rPr>
              <a:t>Ipsum</a:t>
            </a:r>
            <a:r>
              <a:rPr lang="en-US" sz="700" dirty="0" smtClean="0">
                <a:solidFill>
                  <a:schemeClr val="bg1"/>
                </a:solidFill>
                <a:latin typeface="Century Gothic" pitchFamily="34" charset="0"/>
              </a:rPr>
              <a:t> passages, and more recently with desktop publishing software like Aldus PageMaker including versions of </a:t>
            </a:r>
            <a:r>
              <a:rPr lang="en-US" sz="700" dirty="0" err="1" smtClean="0">
                <a:solidFill>
                  <a:schemeClr val="bg1"/>
                </a:solidFill>
                <a:latin typeface="Century Gothic" pitchFamily="34" charset="0"/>
              </a:rPr>
              <a:t>Lorem</a:t>
            </a:r>
            <a:r>
              <a:rPr lang="en-US" sz="700" dirty="0" smtClean="0">
                <a:solidFill>
                  <a:schemeClr val="bg1"/>
                </a:solidFill>
                <a:latin typeface="Century Gothic" pitchFamily="34" charset="0"/>
              </a:rPr>
              <a:t> </a:t>
            </a:r>
            <a:r>
              <a:rPr lang="en-US" sz="700" dirty="0" err="1" smtClean="0">
                <a:solidFill>
                  <a:schemeClr val="bg1"/>
                </a:solidFill>
                <a:latin typeface="Century Gothic" pitchFamily="34" charset="0"/>
              </a:rPr>
              <a:t>Ipsum</a:t>
            </a:r>
            <a:r>
              <a:rPr lang="en-US" sz="700" dirty="0" smtClean="0">
                <a:solidFill>
                  <a:schemeClr val="bg1"/>
                </a:solidFill>
                <a:latin typeface="Century Gothic" pitchFamily="34" charset="0"/>
              </a:rPr>
              <a:t>.</a:t>
            </a:r>
          </a:p>
          <a:p>
            <a:endParaRPr lang="en-US" sz="700" dirty="0">
              <a:solidFill>
                <a:schemeClr val="bg1"/>
              </a:solidFill>
              <a:latin typeface="Century Gothic" pitchFamily="34" charset="0"/>
            </a:endParaRPr>
          </a:p>
        </p:txBody>
      </p:sp>
      <p:sp>
        <p:nvSpPr>
          <p:cNvPr id="16" name="TextBox 15"/>
          <p:cNvSpPr txBox="1"/>
          <p:nvPr/>
        </p:nvSpPr>
        <p:spPr>
          <a:xfrm>
            <a:off x="6248400" y="2876550"/>
            <a:ext cx="1752600" cy="338554"/>
          </a:xfrm>
          <a:prstGeom prst="rect">
            <a:avLst/>
          </a:prstGeom>
          <a:noFill/>
        </p:spPr>
        <p:txBody>
          <a:bodyPr wrap="square" rtlCol="0">
            <a:spAutoFit/>
          </a:bodyPr>
          <a:lstStyle/>
          <a:p>
            <a:pPr algn="ctr"/>
            <a:r>
              <a:rPr lang="en-US" sz="1600" dirty="0" smtClean="0">
                <a:solidFill>
                  <a:schemeClr val="bg1"/>
                </a:solidFill>
                <a:latin typeface="Century Gothic" pitchFamily="34" charset="0"/>
              </a:rPr>
              <a:t>South Sudan</a:t>
            </a:r>
            <a:endParaRPr lang="en-US" sz="1600" dirty="0">
              <a:solidFill>
                <a:schemeClr val="bg1"/>
              </a:solidFill>
              <a:latin typeface="Century Gothic" pitchFamily="34" charset="0"/>
            </a:endParaRPr>
          </a:p>
        </p:txBody>
      </p:sp>
      <p:pic>
        <p:nvPicPr>
          <p:cNvPr id="20" name="Picture 19" descr="snap_creative_logo.png">
            <a:hlinkClick r:id="rId5" action="ppaction://hlinksldjump"/>
          </p:cNvPr>
          <p:cNvPicPr>
            <a:picLocks noChangeAspect="1"/>
          </p:cNvPicPr>
          <p:nvPr/>
        </p:nvPicPr>
        <p:blipFill>
          <a:blip r:embed="rId6" cstate="print"/>
          <a:stretch>
            <a:fillRect/>
          </a:stretch>
        </p:blipFill>
        <p:spPr>
          <a:xfrm>
            <a:off x="228600" y="4781550"/>
            <a:ext cx="1828800" cy="265204"/>
          </a:xfrm>
          <a:prstGeom prst="rect">
            <a:avLst/>
          </a:prstGeom>
        </p:spPr>
      </p:pic>
      <p:sp>
        <p:nvSpPr>
          <p:cNvPr id="21" name="Oval 20">
            <a:hlinkClick r:id="rId7" action="ppaction://hlinksldjump"/>
          </p:cNvPr>
          <p:cNvSpPr>
            <a:spLocks noChangeAspect="1"/>
          </p:cNvSpPr>
          <p:nvPr/>
        </p:nvSpPr>
        <p:spPr>
          <a:xfrm>
            <a:off x="1371600" y="1200150"/>
            <a:ext cx="1600200" cy="1600200"/>
          </a:xfrm>
          <a:prstGeom prst="ellipse">
            <a:avLst/>
          </a:prstGeom>
          <a:blipFill>
            <a:blip r:embed="rId8"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hlinkClick r:id="rId9" action="ppaction://hlinksldjump"/>
          </p:cNvPr>
          <p:cNvSpPr>
            <a:spLocks noChangeAspect="1"/>
          </p:cNvSpPr>
          <p:nvPr/>
        </p:nvSpPr>
        <p:spPr>
          <a:xfrm>
            <a:off x="3810000" y="1200150"/>
            <a:ext cx="1600200" cy="1600200"/>
          </a:xfrm>
          <a:prstGeom prst="ellipse">
            <a:avLst/>
          </a:prstGeom>
          <a:blipFill>
            <a:blip r:embed="rId10"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hlinkClick r:id="rId11" action="ppaction://hlinksldjump"/>
          </p:cNvPr>
          <p:cNvSpPr>
            <a:spLocks noChangeAspect="1"/>
          </p:cNvSpPr>
          <p:nvPr/>
        </p:nvSpPr>
        <p:spPr>
          <a:xfrm>
            <a:off x="6324600" y="1200150"/>
            <a:ext cx="1600200" cy="1600200"/>
          </a:xfrm>
          <a:prstGeom prst="ellipse">
            <a:avLst/>
          </a:prstGeom>
          <a:blipFill>
            <a:blip r:embed="rId12"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494295" y="1428750"/>
            <a:ext cx="6201905" cy="3000475"/>
            <a:chOff x="1494295" y="1428750"/>
            <a:chExt cx="6201905" cy="3000475"/>
          </a:xfrm>
        </p:grpSpPr>
        <p:pic>
          <p:nvPicPr>
            <p:cNvPr id="39" name="Picture 38" descr="cut_frame.png"/>
            <p:cNvPicPr>
              <a:picLocks noChangeAspect="1"/>
            </p:cNvPicPr>
            <p:nvPr/>
          </p:nvPicPr>
          <p:blipFill>
            <a:blip r:embed="rId13" cstate="print"/>
            <a:stretch>
              <a:fillRect/>
            </a:stretch>
          </p:blipFill>
          <p:spPr>
            <a:xfrm>
              <a:off x="1494295" y="1428750"/>
              <a:ext cx="6201905" cy="1391746"/>
            </a:xfrm>
            <a:prstGeom prst="rect">
              <a:avLst/>
            </a:prstGeom>
          </p:spPr>
        </p:pic>
        <p:sp>
          <p:nvSpPr>
            <p:cNvPr id="40" name="TextBox 39"/>
            <p:cNvSpPr txBox="1"/>
            <p:nvPr/>
          </p:nvSpPr>
          <p:spPr>
            <a:xfrm>
              <a:off x="1524000" y="1581150"/>
              <a:ext cx="6172200" cy="954107"/>
            </a:xfrm>
            <a:prstGeom prst="rect">
              <a:avLst/>
            </a:prstGeom>
            <a:noFill/>
          </p:spPr>
          <p:txBody>
            <a:bodyPr wrap="square" rtlCol="0">
              <a:spAutoFit/>
            </a:bodyPr>
            <a:lstStyle/>
            <a:p>
              <a:pPr algn="ctr"/>
              <a:r>
                <a:rPr lang="en-US" sz="5600" dirty="0" smtClean="0">
                  <a:solidFill>
                    <a:schemeClr val="bg1"/>
                  </a:solidFill>
                  <a:latin typeface="Century Gothic" pitchFamily="34" charset="0"/>
                </a:rPr>
                <a:t>Travel to Africa</a:t>
              </a:r>
              <a:endParaRPr lang="en-US" sz="5600" dirty="0">
                <a:solidFill>
                  <a:schemeClr val="bg1"/>
                </a:solidFill>
                <a:latin typeface="Century Gothic" pitchFamily="34" charset="0"/>
              </a:endParaRPr>
            </a:p>
          </p:txBody>
        </p:sp>
        <p:sp>
          <p:nvSpPr>
            <p:cNvPr id="41" name="TextBox 40"/>
            <p:cNvSpPr txBox="1"/>
            <p:nvPr/>
          </p:nvSpPr>
          <p:spPr>
            <a:xfrm>
              <a:off x="3499338" y="2266950"/>
              <a:ext cx="2063262" cy="954107"/>
            </a:xfrm>
            <a:prstGeom prst="rect">
              <a:avLst/>
            </a:prstGeom>
            <a:noFill/>
          </p:spPr>
          <p:txBody>
            <a:bodyPr wrap="square" rtlCol="0">
              <a:spAutoFit/>
            </a:bodyPr>
            <a:lstStyle/>
            <a:p>
              <a:pPr algn="ctr"/>
              <a:r>
                <a:rPr lang="en-US" sz="5600" i="1" dirty="0" smtClean="0">
                  <a:solidFill>
                    <a:schemeClr val="bg1"/>
                  </a:solidFill>
                  <a:latin typeface="Brush Script MT" pitchFamily="66" charset="0"/>
                </a:rPr>
                <a:t>with</a:t>
              </a:r>
              <a:endParaRPr lang="en-US" sz="5600" i="1" dirty="0">
                <a:solidFill>
                  <a:schemeClr val="bg1"/>
                </a:solidFill>
                <a:latin typeface="Brush Script MT" pitchFamily="66" charset="0"/>
              </a:endParaRPr>
            </a:p>
          </p:txBody>
        </p:sp>
        <p:pic>
          <p:nvPicPr>
            <p:cNvPr id="42" name="Picture 41" descr="snap_creative_logo.png"/>
            <p:cNvPicPr>
              <a:picLocks noChangeAspect="1"/>
            </p:cNvPicPr>
            <p:nvPr/>
          </p:nvPicPr>
          <p:blipFill>
            <a:blip r:embed="rId6" cstate="print"/>
            <a:stretch>
              <a:fillRect/>
            </a:stretch>
          </p:blipFill>
          <p:spPr>
            <a:xfrm>
              <a:off x="2514600" y="3105150"/>
              <a:ext cx="4203175" cy="609524"/>
            </a:xfrm>
            <a:prstGeom prst="rect">
              <a:avLst/>
            </a:prstGeom>
          </p:spPr>
        </p:pic>
        <p:pic>
          <p:nvPicPr>
            <p:cNvPr id="43" name="Picture 42" descr="graphic rule.png"/>
            <p:cNvPicPr>
              <a:picLocks noChangeAspect="1"/>
            </p:cNvPicPr>
            <p:nvPr/>
          </p:nvPicPr>
          <p:blipFill>
            <a:blip r:embed="rId4" cstate="print"/>
            <a:stretch>
              <a:fillRect/>
            </a:stretch>
          </p:blipFill>
          <p:spPr>
            <a:xfrm>
              <a:off x="3657600" y="3943350"/>
              <a:ext cx="1828800" cy="28675"/>
            </a:xfrm>
            <a:prstGeom prst="rect">
              <a:avLst/>
            </a:prstGeom>
          </p:spPr>
        </p:pic>
        <p:pic>
          <p:nvPicPr>
            <p:cNvPr id="44" name="Picture 43" descr="next slide graphc.png"/>
            <p:cNvPicPr>
              <a:picLocks noChangeAspect="1"/>
            </p:cNvPicPr>
            <p:nvPr/>
          </p:nvPicPr>
          <p:blipFill>
            <a:blip r:embed="rId14" cstate="print"/>
            <a:stretch>
              <a:fillRect/>
            </a:stretch>
          </p:blipFill>
          <p:spPr>
            <a:xfrm>
              <a:off x="4267200" y="4112134"/>
              <a:ext cx="601824" cy="317091"/>
            </a:xfrm>
            <a:prstGeom prst="rect">
              <a:avLst/>
            </a:prstGeom>
          </p:spPr>
        </p:pic>
      </p:grpSp>
      <p:pic>
        <p:nvPicPr>
          <p:cNvPr id="27" name="Picture 26" descr="next slide graphc.png">
            <a:hlinkClick r:id="" action="ppaction://hlinkshowjump?jump=nextslide"/>
          </p:cNvPr>
          <p:cNvPicPr>
            <a:picLocks noChangeAspect="1"/>
          </p:cNvPicPr>
          <p:nvPr/>
        </p:nvPicPr>
        <p:blipFill>
          <a:blip r:embed="rId14" cstate="print"/>
          <a:stretch>
            <a:fillRect/>
          </a:stretch>
        </p:blipFill>
        <p:spPr>
          <a:xfrm>
            <a:off x="8313576" y="4754880"/>
            <a:ext cx="601824" cy="31709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2.22222E-6 L 0 -0.52222 " pathEditMode="relative" rAng="0" ptsTypes="AA">
                                      <p:cBhvr>
                                        <p:cTn id="6" dur="2000" fill="hold"/>
                                        <p:tgtEl>
                                          <p:spTgt spid="48"/>
                                        </p:tgtEl>
                                        <p:attrNameLst>
                                          <p:attrName>ppt_x</p:attrName>
                                          <p:attrName>ppt_y</p:attrName>
                                        </p:attrNameLst>
                                      </p:cBhvr>
                                      <p:rCtr x="0" y="-261"/>
                                    </p:animMotion>
                                  </p:childTnLst>
                                </p:cTn>
                              </p:par>
                              <p:par>
                                <p:cTn id="7" presetID="10" presetClass="exit" presetSubtype="0" fill="hold" nodeType="withEffect">
                                  <p:stCondLst>
                                    <p:cond delay="0"/>
                                  </p:stCondLst>
                                  <p:childTnLst>
                                    <p:animEffect transition="out" filter="fade">
                                      <p:cBhvr>
                                        <p:cTn id="8" dur="500"/>
                                        <p:tgtEl>
                                          <p:spTgt spid="38"/>
                                        </p:tgtEl>
                                      </p:cBhvr>
                                    </p:animEffect>
                                    <p:set>
                                      <p:cBhvr>
                                        <p:cTn id="9" dur="1" fill="hold">
                                          <p:stCondLst>
                                            <p:cond delay="499"/>
                                          </p:stCondLst>
                                        </p:cTn>
                                        <p:tgtEl>
                                          <p:spTgt spid="38"/>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53" presetClass="entr" presetSubtype="0" fill="hold" nodeType="withEffect">
                                  <p:stCondLst>
                                    <p:cond delay="2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350" fill="hold"/>
                                        <p:tgtEl>
                                          <p:spTgt spid="21"/>
                                        </p:tgtEl>
                                        <p:attrNameLst>
                                          <p:attrName>ppt_w</p:attrName>
                                        </p:attrNameLst>
                                      </p:cBhvr>
                                      <p:tavLst>
                                        <p:tav tm="0">
                                          <p:val>
                                            <p:fltVal val="0"/>
                                          </p:val>
                                        </p:tav>
                                        <p:tav tm="100000">
                                          <p:val>
                                            <p:strVal val="#ppt_w"/>
                                          </p:val>
                                        </p:tav>
                                      </p:tavLst>
                                    </p:anim>
                                    <p:anim calcmode="lin" valueType="num">
                                      <p:cBhvr>
                                        <p:cTn id="23" dur="350" fill="hold"/>
                                        <p:tgtEl>
                                          <p:spTgt spid="21"/>
                                        </p:tgtEl>
                                        <p:attrNameLst>
                                          <p:attrName>ppt_h</p:attrName>
                                        </p:attrNameLst>
                                      </p:cBhvr>
                                      <p:tavLst>
                                        <p:tav tm="0">
                                          <p:val>
                                            <p:fltVal val="0"/>
                                          </p:val>
                                        </p:tav>
                                        <p:tav tm="100000">
                                          <p:val>
                                            <p:strVal val="#ppt_h"/>
                                          </p:val>
                                        </p:tav>
                                      </p:tavLst>
                                    </p:anim>
                                    <p:animEffect transition="in" filter="fade">
                                      <p:cBhvr>
                                        <p:cTn id="24" dur="350"/>
                                        <p:tgtEl>
                                          <p:spTgt spid="21"/>
                                        </p:tgtEl>
                                      </p:cBhvr>
                                    </p:animEffect>
                                  </p:childTnLst>
                                </p:cTn>
                              </p:par>
                              <p:par>
                                <p:cTn id="25" presetID="53" presetClass="entr" presetSubtype="0" fill="hold" nodeType="withEffect">
                                  <p:stCondLst>
                                    <p:cond delay="4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350" fill="hold"/>
                                        <p:tgtEl>
                                          <p:spTgt spid="24"/>
                                        </p:tgtEl>
                                        <p:attrNameLst>
                                          <p:attrName>ppt_w</p:attrName>
                                        </p:attrNameLst>
                                      </p:cBhvr>
                                      <p:tavLst>
                                        <p:tav tm="0">
                                          <p:val>
                                            <p:fltVal val="0"/>
                                          </p:val>
                                        </p:tav>
                                        <p:tav tm="100000">
                                          <p:val>
                                            <p:strVal val="#ppt_w"/>
                                          </p:val>
                                        </p:tav>
                                      </p:tavLst>
                                    </p:anim>
                                    <p:anim calcmode="lin" valueType="num">
                                      <p:cBhvr>
                                        <p:cTn id="28" dur="350" fill="hold"/>
                                        <p:tgtEl>
                                          <p:spTgt spid="24"/>
                                        </p:tgtEl>
                                        <p:attrNameLst>
                                          <p:attrName>ppt_h</p:attrName>
                                        </p:attrNameLst>
                                      </p:cBhvr>
                                      <p:tavLst>
                                        <p:tav tm="0">
                                          <p:val>
                                            <p:fltVal val="0"/>
                                          </p:val>
                                        </p:tav>
                                        <p:tav tm="100000">
                                          <p:val>
                                            <p:strVal val="#ppt_h"/>
                                          </p:val>
                                        </p:tav>
                                      </p:tavLst>
                                    </p:anim>
                                    <p:animEffect transition="in" filter="fade">
                                      <p:cBhvr>
                                        <p:cTn id="29" dur="350"/>
                                        <p:tgtEl>
                                          <p:spTgt spid="24"/>
                                        </p:tgtEl>
                                      </p:cBhvr>
                                    </p:animEffect>
                                  </p:childTnLst>
                                </p:cTn>
                              </p:par>
                              <p:par>
                                <p:cTn id="30" presetID="53" presetClass="entr" presetSubtype="0" fill="hold" nodeType="withEffect">
                                  <p:stCondLst>
                                    <p:cond delay="5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350" fill="hold"/>
                                        <p:tgtEl>
                                          <p:spTgt spid="25"/>
                                        </p:tgtEl>
                                        <p:attrNameLst>
                                          <p:attrName>ppt_w</p:attrName>
                                        </p:attrNameLst>
                                      </p:cBhvr>
                                      <p:tavLst>
                                        <p:tav tm="0">
                                          <p:val>
                                            <p:fltVal val="0"/>
                                          </p:val>
                                        </p:tav>
                                        <p:tav tm="100000">
                                          <p:val>
                                            <p:strVal val="#ppt_w"/>
                                          </p:val>
                                        </p:tav>
                                      </p:tavLst>
                                    </p:anim>
                                    <p:anim calcmode="lin" valueType="num">
                                      <p:cBhvr>
                                        <p:cTn id="33" dur="350" fill="hold"/>
                                        <p:tgtEl>
                                          <p:spTgt spid="25"/>
                                        </p:tgtEl>
                                        <p:attrNameLst>
                                          <p:attrName>ppt_h</p:attrName>
                                        </p:attrNameLst>
                                      </p:cBhvr>
                                      <p:tavLst>
                                        <p:tav tm="0">
                                          <p:val>
                                            <p:fltVal val="0"/>
                                          </p:val>
                                        </p:tav>
                                        <p:tav tm="100000">
                                          <p:val>
                                            <p:strVal val="#ppt_h"/>
                                          </p:val>
                                        </p:tav>
                                      </p:tavLst>
                                    </p:anim>
                                    <p:animEffect transition="in" filter="fade">
                                      <p:cBhvr>
                                        <p:cTn id="34" dur="350"/>
                                        <p:tgtEl>
                                          <p:spTgt spid="25"/>
                                        </p:tgtEl>
                                      </p:cBhvr>
                                    </p:animEffect>
                                  </p:childTnLst>
                                </p:cTn>
                              </p:par>
                              <p:par>
                                <p:cTn id="35" presetID="10"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5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5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childTnLst>
                                </p:cTn>
                              </p:par>
                              <p:par>
                                <p:cTn id="47" presetID="10" presetClass="entr" presetSubtype="0" fill="hold" nodeType="withEffect">
                                  <p:stCondLst>
                                    <p:cond delay="5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par>
                                <p:cTn id="50" presetID="10" presetClass="entr" presetSubtype="0" fill="hold" nodeType="withEffect">
                                  <p:stCondLst>
                                    <p:cond delay="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childTnLst>
                                </p:cTn>
                              </p:par>
                              <p:par>
                                <p:cTn id="53" presetID="10" presetClass="entr" presetSubtype="0" fill="hold" nodeType="withEffect">
                                  <p:stCondLst>
                                    <p:cond delay="5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childTnLst>
                                </p:cTn>
                              </p:par>
                              <p:par>
                                <p:cTn id="56" presetID="10" presetClass="entr" presetSubtype="0" fill="hold" nodeType="withEffect">
                                  <p:stCondLst>
                                    <p:cond delay="50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par>
                                <p:cTn id="59" presetID="10" presetClass="entr" presetSubtype="0" fill="hold" nodeType="withEffect">
                                  <p:stCondLst>
                                    <p:cond delay="50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0000_bg_glare.png"/>
          <p:cNvPicPr>
            <a:picLocks noChangeAspect="1"/>
          </p:cNvPicPr>
          <p:nvPr/>
        </p:nvPicPr>
        <p:blipFill>
          <a:blip r:embed="rId3" cstate="print"/>
          <a:stretch>
            <a:fillRect/>
          </a:stretch>
        </p:blipFill>
        <p:spPr>
          <a:xfrm>
            <a:off x="0" y="-1"/>
            <a:ext cx="9144000" cy="5143501"/>
          </a:xfrm>
          <a:prstGeom prst="rect">
            <a:avLst/>
          </a:prstGeom>
        </p:spPr>
      </p:pic>
      <p:pic>
        <p:nvPicPr>
          <p:cNvPr id="23" name="Picture 22" descr="long_circle_shadow.png"/>
          <p:cNvPicPr>
            <a:picLocks noChangeAspect="1"/>
          </p:cNvPicPr>
          <p:nvPr/>
        </p:nvPicPr>
        <p:blipFill>
          <a:blip r:embed="rId4" cstate="print"/>
          <a:stretch>
            <a:fillRect/>
          </a:stretch>
        </p:blipFill>
        <p:spPr>
          <a:xfrm>
            <a:off x="533400" y="394926"/>
            <a:ext cx="6781800" cy="4748574"/>
          </a:xfrm>
          <a:prstGeom prst="rect">
            <a:avLst/>
          </a:prstGeom>
        </p:spPr>
      </p:pic>
      <p:pic>
        <p:nvPicPr>
          <p:cNvPr id="10" name="Picture 9" descr="graphic rule.png"/>
          <p:cNvPicPr>
            <a:picLocks noChangeAspect="1"/>
          </p:cNvPicPr>
          <p:nvPr/>
        </p:nvPicPr>
        <p:blipFill>
          <a:blip r:embed="rId5" cstate="print"/>
          <a:stretch>
            <a:fillRect/>
          </a:stretch>
        </p:blipFill>
        <p:spPr>
          <a:xfrm>
            <a:off x="4343400" y="3595538"/>
            <a:ext cx="2743200" cy="43012"/>
          </a:xfrm>
          <a:prstGeom prst="rect">
            <a:avLst/>
          </a:prstGeom>
        </p:spPr>
      </p:pic>
      <p:sp>
        <p:nvSpPr>
          <p:cNvPr id="11" name="TextBox 10"/>
          <p:cNvSpPr txBox="1"/>
          <p:nvPr/>
        </p:nvSpPr>
        <p:spPr>
          <a:xfrm>
            <a:off x="4267200" y="2190750"/>
            <a:ext cx="3810000" cy="1277273"/>
          </a:xfrm>
          <a:prstGeom prst="rect">
            <a:avLst/>
          </a:prstGeom>
          <a:noFill/>
        </p:spPr>
        <p:txBody>
          <a:bodyPr wrap="square" rtlCol="0">
            <a:spAutoFit/>
          </a:bodyPr>
          <a:lstStyle/>
          <a:p>
            <a:r>
              <a:rPr lang="en-US" sz="1000" dirty="0" smtClean="0">
                <a:solidFill>
                  <a:schemeClr val="bg1"/>
                </a:solidFill>
                <a:latin typeface="Century Gothic" pitchFamily="34" charset="0"/>
              </a:rPr>
              <a:t>Lorem Ipsum is simply dummy text of the printing and typesetting industry. Lorem Ipsum has been the industry's standard dummy text ever since the 1500s, popularised in the 1960s with the release of Letraset sheets containing Lorem Ipsum passages, and more recently with desktop publishing software like Aldus PageMaker including versions of Lorem Ipsum.</a:t>
            </a:r>
          </a:p>
          <a:p>
            <a:endParaRPr lang="en-US" sz="700" dirty="0">
              <a:solidFill>
                <a:schemeClr val="bg1"/>
              </a:solidFill>
              <a:latin typeface="Century Gothic" pitchFamily="34" charset="0"/>
            </a:endParaRPr>
          </a:p>
        </p:txBody>
      </p:sp>
      <p:sp>
        <p:nvSpPr>
          <p:cNvPr id="12" name="TextBox 11"/>
          <p:cNvSpPr txBox="1"/>
          <p:nvPr/>
        </p:nvSpPr>
        <p:spPr>
          <a:xfrm>
            <a:off x="4191000" y="1123950"/>
            <a:ext cx="3200400" cy="707886"/>
          </a:xfrm>
          <a:prstGeom prst="rect">
            <a:avLst/>
          </a:prstGeom>
          <a:noFill/>
        </p:spPr>
        <p:txBody>
          <a:bodyPr wrap="square" rtlCol="0">
            <a:spAutoFit/>
          </a:bodyPr>
          <a:lstStyle/>
          <a:p>
            <a:r>
              <a:rPr lang="en-US" sz="4000" dirty="0" smtClean="0">
                <a:solidFill>
                  <a:schemeClr val="bg1"/>
                </a:solidFill>
                <a:latin typeface="Century Gothic" pitchFamily="34" charset="0"/>
              </a:rPr>
              <a:t>Cape Town</a:t>
            </a:r>
            <a:endParaRPr lang="en-US" sz="4000" dirty="0">
              <a:solidFill>
                <a:schemeClr val="bg1"/>
              </a:solidFill>
              <a:latin typeface="Century Gothic" pitchFamily="34" charset="0"/>
            </a:endParaRPr>
          </a:p>
        </p:txBody>
      </p:sp>
      <p:pic>
        <p:nvPicPr>
          <p:cNvPr id="20" name="Picture 19" descr="graphic rule.png"/>
          <p:cNvPicPr>
            <a:picLocks noChangeAspect="1"/>
          </p:cNvPicPr>
          <p:nvPr/>
        </p:nvPicPr>
        <p:blipFill>
          <a:blip r:embed="rId5" cstate="print"/>
          <a:stretch>
            <a:fillRect/>
          </a:stretch>
        </p:blipFill>
        <p:spPr>
          <a:xfrm>
            <a:off x="1295400" y="3990875"/>
            <a:ext cx="1828800" cy="28675"/>
          </a:xfrm>
          <a:prstGeom prst="rect">
            <a:avLst/>
          </a:prstGeom>
        </p:spPr>
      </p:pic>
      <p:sp>
        <p:nvSpPr>
          <p:cNvPr id="21" name="TextBox 20"/>
          <p:cNvSpPr txBox="1"/>
          <p:nvPr/>
        </p:nvSpPr>
        <p:spPr>
          <a:xfrm>
            <a:off x="4267200" y="742950"/>
            <a:ext cx="3200400" cy="307777"/>
          </a:xfrm>
          <a:prstGeom prst="rect">
            <a:avLst/>
          </a:prstGeom>
          <a:noFill/>
        </p:spPr>
        <p:txBody>
          <a:bodyPr wrap="square" rtlCol="0">
            <a:spAutoFit/>
          </a:bodyPr>
          <a:lstStyle/>
          <a:p>
            <a:r>
              <a:rPr lang="en-US" sz="1400" dirty="0" smtClean="0">
                <a:solidFill>
                  <a:schemeClr val="bg1"/>
                </a:solidFill>
                <a:latin typeface="Century Gothic" pitchFamily="34" charset="0"/>
              </a:rPr>
              <a:t>Travel</a:t>
            </a:r>
            <a:r>
              <a:rPr lang="en-US" sz="1200" dirty="0" smtClean="0">
                <a:solidFill>
                  <a:schemeClr val="bg1"/>
                </a:solidFill>
                <a:latin typeface="Century Gothic" pitchFamily="34" charset="0"/>
              </a:rPr>
              <a:t> to Africa</a:t>
            </a:r>
            <a:endParaRPr lang="en-US" sz="1200" dirty="0">
              <a:solidFill>
                <a:schemeClr val="bg1"/>
              </a:solidFill>
              <a:latin typeface="Century Gothic" pitchFamily="34" charset="0"/>
            </a:endParaRPr>
          </a:p>
        </p:txBody>
      </p:sp>
      <p:pic>
        <p:nvPicPr>
          <p:cNvPr id="22" name="Picture 21" descr="snap_creative_logo.png"/>
          <p:cNvPicPr>
            <a:picLocks noChangeAspect="1"/>
          </p:cNvPicPr>
          <p:nvPr/>
        </p:nvPicPr>
        <p:blipFill>
          <a:blip r:embed="rId6" cstate="print"/>
          <a:stretch>
            <a:fillRect/>
          </a:stretch>
        </p:blipFill>
        <p:spPr>
          <a:xfrm>
            <a:off x="228600" y="4781550"/>
            <a:ext cx="1828800" cy="265204"/>
          </a:xfrm>
          <a:prstGeom prst="rect">
            <a:avLst/>
          </a:prstGeom>
        </p:spPr>
      </p:pic>
      <p:pic>
        <p:nvPicPr>
          <p:cNvPr id="24" name="Picture 23" descr="next slide graphc.png">
            <a:hlinkClick r:id="" action="ppaction://hlinkshowjump?jump=nextslide"/>
          </p:cNvPr>
          <p:cNvPicPr>
            <a:picLocks noChangeAspect="1"/>
          </p:cNvPicPr>
          <p:nvPr/>
        </p:nvPicPr>
        <p:blipFill>
          <a:blip r:embed="rId7" cstate="print"/>
          <a:stretch>
            <a:fillRect/>
          </a:stretch>
        </p:blipFill>
        <p:spPr>
          <a:xfrm>
            <a:off x="1905000" y="4159659"/>
            <a:ext cx="601824" cy="317091"/>
          </a:xfrm>
          <a:prstGeom prst="rect">
            <a:avLst/>
          </a:prstGeom>
        </p:spPr>
      </p:pic>
      <p:pic>
        <p:nvPicPr>
          <p:cNvPr id="25" name="Picture 24" descr="long_circle_shadow.png"/>
          <p:cNvPicPr>
            <a:picLocks noChangeAspect="1"/>
          </p:cNvPicPr>
          <p:nvPr/>
        </p:nvPicPr>
        <p:blipFill>
          <a:blip r:embed="rId8" cstate="print"/>
          <a:stretch>
            <a:fillRect/>
          </a:stretch>
        </p:blipFill>
        <p:spPr>
          <a:xfrm>
            <a:off x="5566228" y="4019550"/>
            <a:ext cx="1534281" cy="1123950"/>
          </a:xfrm>
          <a:prstGeom prst="rect">
            <a:avLst/>
          </a:prstGeom>
        </p:spPr>
      </p:pic>
      <p:pic>
        <p:nvPicPr>
          <p:cNvPr id="26" name="Picture 25" descr="long_circle_shadow.png"/>
          <p:cNvPicPr>
            <a:picLocks noChangeAspect="1"/>
          </p:cNvPicPr>
          <p:nvPr/>
        </p:nvPicPr>
        <p:blipFill>
          <a:blip r:embed="rId8" cstate="print"/>
          <a:stretch>
            <a:fillRect/>
          </a:stretch>
        </p:blipFill>
        <p:spPr>
          <a:xfrm>
            <a:off x="4343400" y="4019550"/>
            <a:ext cx="1534281" cy="1123950"/>
          </a:xfrm>
          <a:prstGeom prst="rect">
            <a:avLst/>
          </a:prstGeom>
        </p:spPr>
      </p:pic>
      <p:sp>
        <p:nvSpPr>
          <p:cNvPr id="32" name="Oval 31"/>
          <p:cNvSpPr/>
          <p:nvPr/>
        </p:nvSpPr>
        <p:spPr>
          <a:xfrm>
            <a:off x="457200" y="285750"/>
            <a:ext cx="3429000" cy="3429000"/>
          </a:xfrm>
          <a:prstGeom prst="ellipse">
            <a:avLst/>
          </a:prstGeom>
          <a:blipFill>
            <a:blip r:embed="rId9" cstate="print"/>
            <a:stretch>
              <a:fillRect/>
            </a:stretch>
          </a:blipFill>
          <a:ln>
            <a:noFill/>
          </a:ln>
          <a:effectLst>
            <a:outerShdw blurRad="190500" dist="114300" dir="27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hlinkClick r:id="rId10" action="ppaction://hlinksldjump"/>
          </p:cNvPr>
          <p:cNvSpPr>
            <a:spLocks noChangeAspect="1"/>
          </p:cNvSpPr>
          <p:nvPr/>
        </p:nvSpPr>
        <p:spPr>
          <a:xfrm>
            <a:off x="5565648" y="4019550"/>
            <a:ext cx="758952" cy="758952"/>
          </a:xfrm>
          <a:prstGeom prst="ellipse">
            <a:avLst/>
          </a:prstGeom>
          <a:blipFill>
            <a:blip r:embed="rId11"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hlinkClick r:id="rId12" action="ppaction://hlinksldjump"/>
          </p:cNvPr>
          <p:cNvSpPr>
            <a:spLocks noChangeAspect="1"/>
          </p:cNvSpPr>
          <p:nvPr/>
        </p:nvSpPr>
        <p:spPr>
          <a:xfrm>
            <a:off x="4343400" y="4019550"/>
            <a:ext cx="758952" cy="758952"/>
          </a:xfrm>
          <a:prstGeom prst="ellipse">
            <a:avLst/>
          </a:prstGeom>
          <a:blipFill>
            <a:blip r:embed="rId13"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s_0001_city.png"/>
          <p:cNvPicPr>
            <a:picLocks noChangeAspect="1"/>
          </p:cNvPicPr>
          <p:nvPr/>
        </p:nvPicPr>
        <p:blipFill>
          <a:blip r:embed="rId14" cstate="print"/>
          <a:stretch>
            <a:fillRect/>
          </a:stretch>
        </p:blipFill>
        <p:spPr>
          <a:xfrm>
            <a:off x="4343400" y="285750"/>
            <a:ext cx="614363" cy="3143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37"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0000_bg_glare.png"/>
          <p:cNvPicPr>
            <a:picLocks noChangeAspect="1"/>
          </p:cNvPicPr>
          <p:nvPr/>
        </p:nvPicPr>
        <p:blipFill>
          <a:blip r:embed="rId3" cstate="print"/>
          <a:stretch>
            <a:fillRect/>
          </a:stretch>
        </p:blipFill>
        <p:spPr>
          <a:xfrm>
            <a:off x="0" y="-1"/>
            <a:ext cx="9144000" cy="5143501"/>
          </a:xfrm>
          <a:prstGeom prst="rect">
            <a:avLst/>
          </a:prstGeom>
        </p:spPr>
      </p:pic>
      <p:pic>
        <p:nvPicPr>
          <p:cNvPr id="23" name="Picture 22" descr="long_circle_shadow.png"/>
          <p:cNvPicPr>
            <a:picLocks noChangeAspect="1"/>
          </p:cNvPicPr>
          <p:nvPr/>
        </p:nvPicPr>
        <p:blipFill>
          <a:blip r:embed="rId4" cstate="print"/>
          <a:stretch>
            <a:fillRect/>
          </a:stretch>
        </p:blipFill>
        <p:spPr>
          <a:xfrm>
            <a:off x="533400" y="394926"/>
            <a:ext cx="6781800" cy="4748574"/>
          </a:xfrm>
          <a:prstGeom prst="rect">
            <a:avLst/>
          </a:prstGeom>
        </p:spPr>
      </p:pic>
      <p:pic>
        <p:nvPicPr>
          <p:cNvPr id="10" name="Picture 9" descr="graphic rule.png"/>
          <p:cNvPicPr>
            <a:picLocks noChangeAspect="1"/>
          </p:cNvPicPr>
          <p:nvPr/>
        </p:nvPicPr>
        <p:blipFill>
          <a:blip r:embed="rId5" cstate="print"/>
          <a:stretch>
            <a:fillRect/>
          </a:stretch>
        </p:blipFill>
        <p:spPr>
          <a:xfrm>
            <a:off x="4343400" y="3595538"/>
            <a:ext cx="2743200" cy="43012"/>
          </a:xfrm>
          <a:prstGeom prst="rect">
            <a:avLst/>
          </a:prstGeom>
        </p:spPr>
      </p:pic>
      <p:sp>
        <p:nvSpPr>
          <p:cNvPr id="11" name="TextBox 10"/>
          <p:cNvSpPr txBox="1"/>
          <p:nvPr/>
        </p:nvSpPr>
        <p:spPr>
          <a:xfrm>
            <a:off x="4267200" y="2190750"/>
            <a:ext cx="3810000" cy="1277273"/>
          </a:xfrm>
          <a:prstGeom prst="rect">
            <a:avLst/>
          </a:prstGeom>
          <a:noFill/>
        </p:spPr>
        <p:txBody>
          <a:bodyPr wrap="square" rtlCol="0">
            <a:spAutoFit/>
          </a:bodyPr>
          <a:lstStyle/>
          <a:p>
            <a:r>
              <a:rPr lang="en-US" sz="1000" dirty="0" smtClean="0">
                <a:solidFill>
                  <a:schemeClr val="bg1"/>
                </a:solidFill>
                <a:latin typeface="Century Gothic" pitchFamily="34" charset="0"/>
              </a:rPr>
              <a:t>Lorem Ipsum is simply dummy text of the printing and typesetting industry. Lorem Ipsum has been the industry's standard dummy text ever since the 1500s, popularised in the 1960s with the release of Letraset sheets containing Lorem Ipsum passages, and more recently with desktop publishing software like Aldus PageMaker including versions of Lorem Ipsum.</a:t>
            </a:r>
          </a:p>
          <a:p>
            <a:endParaRPr lang="en-US" sz="700" dirty="0">
              <a:solidFill>
                <a:schemeClr val="bg1"/>
              </a:solidFill>
              <a:latin typeface="Century Gothic" pitchFamily="34" charset="0"/>
            </a:endParaRPr>
          </a:p>
        </p:txBody>
      </p:sp>
      <p:sp>
        <p:nvSpPr>
          <p:cNvPr id="12" name="TextBox 11"/>
          <p:cNvSpPr txBox="1"/>
          <p:nvPr/>
        </p:nvSpPr>
        <p:spPr>
          <a:xfrm>
            <a:off x="4267200" y="1123950"/>
            <a:ext cx="4343400" cy="707886"/>
          </a:xfrm>
          <a:prstGeom prst="rect">
            <a:avLst/>
          </a:prstGeom>
          <a:noFill/>
        </p:spPr>
        <p:txBody>
          <a:bodyPr wrap="square" rtlCol="0">
            <a:spAutoFit/>
          </a:bodyPr>
          <a:lstStyle/>
          <a:p>
            <a:r>
              <a:rPr lang="en-US" sz="4000" dirty="0" smtClean="0">
                <a:solidFill>
                  <a:schemeClr val="bg1"/>
                </a:solidFill>
                <a:latin typeface="Century Gothic" pitchFamily="34" charset="0"/>
              </a:rPr>
              <a:t>South Kalahari</a:t>
            </a:r>
            <a:endParaRPr lang="en-US" sz="4000" dirty="0">
              <a:solidFill>
                <a:schemeClr val="bg1"/>
              </a:solidFill>
              <a:latin typeface="Century Gothic" pitchFamily="34" charset="0"/>
            </a:endParaRPr>
          </a:p>
        </p:txBody>
      </p:sp>
      <p:pic>
        <p:nvPicPr>
          <p:cNvPr id="20" name="Picture 19" descr="graphic rule.png"/>
          <p:cNvPicPr>
            <a:picLocks noChangeAspect="1"/>
          </p:cNvPicPr>
          <p:nvPr/>
        </p:nvPicPr>
        <p:blipFill>
          <a:blip r:embed="rId5" cstate="print"/>
          <a:stretch>
            <a:fillRect/>
          </a:stretch>
        </p:blipFill>
        <p:spPr>
          <a:xfrm>
            <a:off x="1295400" y="3990875"/>
            <a:ext cx="1828800" cy="28675"/>
          </a:xfrm>
          <a:prstGeom prst="rect">
            <a:avLst/>
          </a:prstGeom>
        </p:spPr>
      </p:pic>
      <p:sp>
        <p:nvSpPr>
          <p:cNvPr id="21" name="TextBox 20"/>
          <p:cNvSpPr txBox="1"/>
          <p:nvPr/>
        </p:nvSpPr>
        <p:spPr>
          <a:xfrm>
            <a:off x="4267200" y="742950"/>
            <a:ext cx="3200400" cy="307777"/>
          </a:xfrm>
          <a:prstGeom prst="rect">
            <a:avLst/>
          </a:prstGeom>
          <a:noFill/>
        </p:spPr>
        <p:txBody>
          <a:bodyPr wrap="square" rtlCol="0">
            <a:spAutoFit/>
          </a:bodyPr>
          <a:lstStyle/>
          <a:p>
            <a:r>
              <a:rPr lang="en-US" sz="1400" dirty="0" smtClean="0">
                <a:solidFill>
                  <a:schemeClr val="bg1"/>
                </a:solidFill>
                <a:latin typeface="Century Gothic" pitchFamily="34" charset="0"/>
              </a:rPr>
              <a:t>Travel</a:t>
            </a:r>
            <a:r>
              <a:rPr lang="en-US" sz="1200" dirty="0" smtClean="0">
                <a:solidFill>
                  <a:schemeClr val="bg1"/>
                </a:solidFill>
                <a:latin typeface="Century Gothic" pitchFamily="34" charset="0"/>
              </a:rPr>
              <a:t> to Africa</a:t>
            </a:r>
            <a:endParaRPr lang="en-US" sz="1200" dirty="0">
              <a:solidFill>
                <a:schemeClr val="bg1"/>
              </a:solidFill>
              <a:latin typeface="Century Gothic" pitchFamily="34" charset="0"/>
            </a:endParaRPr>
          </a:p>
        </p:txBody>
      </p:sp>
      <p:pic>
        <p:nvPicPr>
          <p:cNvPr id="22" name="Picture 21" descr="snap_creative_logo.png">
            <a:hlinkClick r:id="rId6" action="ppaction://hlinksldjump"/>
          </p:cNvPr>
          <p:cNvPicPr>
            <a:picLocks noChangeAspect="1"/>
          </p:cNvPicPr>
          <p:nvPr/>
        </p:nvPicPr>
        <p:blipFill>
          <a:blip r:embed="rId7" cstate="print"/>
          <a:stretch>
            <a:fillRect/>
          </a:stretch>
        </p:blipFill>
        <p:spPr>
          <a:xfrm>
            <a:off x="228600" y="4781550"/>
            <a:ext cx="1828800" cy="265204"/>
          </a:xfrm>
          <a:prstGeom prst="rect">
            <a:avLst/>
          </a:prstGeom>
        </p:spPr>
      </p:pic>
      <p:pic>
        <p:nvPicPr>
          <p:cNvPr id="24" name="Picture 23" descr="next slide graphc.png">
            <a:hlinkClick r:id="" action="ppaction://hlinkshowjump?jump=nextslide"/>
          </p:cNvPr>
          <p:cNvPicPr>
            <a:picLocks noChangeAspect="1"/>
          </p:cNvPicPr>
          <p:nvPr/>
        </p:nvPicPr>
        <p:blipFill>
          <a:blip r:embed="rId8" cstate="print"/>
          <a:stretch>
            <a:fillRect/>
          </a:stretch>
        </p:blipFill>
        <p:spPr>
          <a:xfrm>
            <a:off x="1905000" y="4159659"/>
            <a:ext cx="601824" cy="317091"/>
          </a:xfrm>
          <a:prstGeom prst="rect">
            <a:avLst/>
          </a:prstGeom>
        </p:spPr>
      </p:pic>
      <p:pic>
        <p:nvPicPr>
          <p:cNvPr id="33" name="Picture 32" descr="long_circle_shadow.png"/>
          <p:cNvPicPr>
            <a:picLocks noChangeAspect="1"/>
          </p:cNvPicPr>
          <p:nvPr/>
        </p:nvPicPr>
        <p:blipFill>
          <a:blip r:embed="rId9" cstate="print"/>
          <a:stretch>
            <a:fillRect/>
          </a:stretch>
        </p:blipFill>
        <p:spPr>
          <a:xfrm>
            <a:off x="5566228" y="4019550"/>
            <a:ext cx="1534281" cy="1123950"/>
          </a:xfrm>
          <a:prstGeom prst="rect">
            <a:avLst/>
          </a:prstGeom>
        </p:spPr>
      </p:pic>
      <p:pic>
        <p:nvPicPr>
          <p:cNvPr id="34" name="Picture 33" descr="long_circle_shadow.png"/>
          <p:cNvPicPr>
            <a:picLocks noChangeAspect="1"/>
          </p:cNvPicPr>
          <p:nvPr/>
        </p:nvPicPr>
        <p:blipFill>
          <a:blip r:embed="rId9" cstate="print"/>
          <a:stretch>
            <a:fillRect/>
          </a:stretch>
        </p:blipFill>
        <p:spPr>
          <a:xfrm>
            <a:off x="4343400" y="4019550"/>
            <a:ext cx="1534281" cy="1123950"/>
          </a:xfrm>
          <a:prstGeom prst="rect">
            <a:avLst/>
          </a:prstGeom>
        </p:spPr>
      </p:pic>
      <p:sp>
        <p:nvSpPr>
          <p:cNvPr id="35" name="Oval 34"/>
          <p:cNvSpPr/>
          <p:nvPr/>
        </p:nvSpPr>
        <p:spPr>
          <a:xfrm>
            <a:off x="457200" y="285750"/>
            <a:ext cx="3429000" cy="3429000"/>
          </a:xfrm>
          <a:prstGeom prst="ellipse">
            <a:avLst/>
          </a:prstGeom>
          <a:blipFill>
            <a:blip r:embed="rId10" cstate="print"/>
            <a:stretch>
              <a:fillRect/>
            </a:stretch>
          </a:blipFill>
          <a:ln>
            <a:noFill/>
          </a:ln>
          <a:effectLst>
            <a:outerShdw blurRad="190500" dist="114300" dir="27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hlinkClick r:id="rId11" action="ppaction://hlinksldjump"/>
          </p:cNvPr>
          <p:cNvSpPr>
            <a:spLocks noChangeAspect="1"/>
          </p:cNvSpPr>
          <p:nvPr/>
        </p:nvSpPr>
        <p:spPr>
          <a:xfrm>
            <a:off x="5565648" y="4019550"/>
            <a:ext cx="758952" cy="758952"/>
          </a:xfrm>
          <a:prstGeom prst="ellipse">
            <a:avLst/>
          </a:prstGeom>
          <a:blipFill>
            <a:blip r:embed="rId12"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hlinkClick r:id="rId13" action="ppaction://hlinksldjump"/>
          </p:cNvPr>
          <p:cNvSpPr>
            <a:spLocks noChangeAspect="1"/>
          </p:cNvSpPr>
          <p:nvPr/>
        </p:nvSpPr>
        <p:spPr>
          <a:xfrm>
            <a:off x="4343400" y="4019550"/>
            <a:ext cx="758952" cy="758952"/>
          </a:xfrm>
          <a:prstGeom prst="ellipse">
            <a:avLst/>
          </a:prstGeom>
          <a:blipFill>
            <a:blip r:embed="rId14"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s_0001_city.png"/>
          <p:cNvPicPr>
            <a:picLocks noChangeAspect="1"/>
          </p:cNvPicPr>
          <p:nvPr/>
        </p:nvPicPr>
        <p:blipFill>
          <a:blip r:embed="rId15" cstate="print"/>
          <a:stretch>
            <a:fillRect/>
          </a:stretch>
        </p:blipFill>
        <p:spPr>
          <a:xfrm>
            <a:off x="4288631" y="209550"/>
            <a:ext cx="588169" cy="390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0000_bg_glare.png"/>
          <p:cNvPicPr>
            <a:picLocks noChangeAspect="1"/>
          </p:cNvPicPr>
          <p:nvPr/>
        </p:nvPicPr>
        <p:blipFill>
          <a:blip r:embed="rId3" cstate="print"/>
          <a:stretch>
            <a:fillRect/>
          </a:stretch>
        </p:blipFill>
        <p:spPr>
          <a:xfrm>
            <a:off x="0" y="-1"/>
            <a:ext cx="9144000" cy="5143501"/>
          </a:xfrm>
          <a:prstGeom prst="rect">
            <a:avLst/>
          </a:prstGeom>
        </p:spPr>
      </p:pic>
      <p:pic>
        <p:nvPicPr>
          <p:cNvPr id="23" name="Picture 22" descr="long_circle_shadow.png"/>
          <p:cNvPicPr>
            <a:picLocks noChangeAspect="1"/>
          </p:cNvPicPr>
          <p:nvPr/>
        </p:nvPicPr>
        <p:blipFill>
          <a:blip r:embed="rId4" cstate="print"/>
          <a:stretch>
            <a:fillRect/>
          </a:stretch>
        </p:blipFill>
        <p:spPr>
          <a:xfrm>
            <a:off x="533400" y="394926"/>
            <a:ext cx="6781800" cy="4748574"/>
          </a:xfrm>
          <a:prstGeom prst="rect">
            <a:avLst/>
          </a:prstGeom>
        </p:spPr>
      </p:pic>
      <p:pic>
        <p:nvPicPr>
          <p:cNvPr id="10" name="Picture 9" descr="graphic rule.png"/>
          <p:cNvPicPr>
            <a:picLocks noChangeAspect="1"/>
          </p:cNvPicPr>
          <p:nvPr/>
        </p:nvPicPr>
        <p:blipFill>
          <a:blip r:embed="rId5" cstate="print"/>
          <a:stretch>
            <a:fillRect/>
          </a:stretch>
        </p:blipFill>
        <p:spPr>
          <a:xfrm>
            <a:off x="4343400" y="3595538"/>
            <a:ext cx="2743200" cy="43012"/>
          </a:xfrm>
          <a:prstGeom prst="rect">
            <a:avLst/>
          </a:prstGeom>
        </p:spPr>
      </p:pic>
      <p:sp>
        <p:nvSpPr>
          <p:cNvPr id="11" name="TextBox 10"/>
          <p:cNvSpPr txBox="1"/>
          <p:nvPr/>
        </p:nvSpPr>
        <p:spPr>
          <a:xfrm>
            <a:off x="4267200" y="2190750"/>
            <a:ext cx="3810000" cy="1277273"/>
          </a:xfrm>
          <a:prstGeom prst="rect">
            <a:avLst/>
          </a:prstGeom>
          <a:noFill/>
        </p:spPr>
        <p:txBody>
          <a:bodyPr wrap="square" rtlCol="0">
            <a:spAutoFit/>
          </a:bodyPr>
          <a:lstStyle/>
          <a:p>
            <a:r>
              <a:rPr lang="en-US" sz="1000" dirty="0" smtClean="0">
                <a:solidFill>
                  <a:schemeClr val="bg1"/>
                </a:solidFill>
                <a:latin typeface="Century Gothic" pitchFamily="34" charset="0"/>
              </a:rPr>
              <a:t>Lorem Ipsum is simply dummy text of the printing and typesetting industry. Lorem Ipsum has been the industry's standard dummy text ever since the 1500s, popularised in the 1960s with the release of Letraset sheets containing Lorem Ipsum passages, and more recently with desktop publishing software like Aldus PageMaker including versions of Lorem Ipsum.</a:t>
            </a:r>
          </a:p>
          <a:p>
            <a:endParaRPr lang="en-US" sz="700" dirty="0">
              <a:solidFill>
                <a:schemeClr val="bg1"/>
              </a:solidFill>
              <a:latin typeface="Century Gothic" pitchFamily="34" charset="0"/>
            </a:endParaRPr>
          </a:p>
        </p:txBody>
      </p:sp>
      <p:sp>
        <p:nvSpPr>
          <p:cNvPr id="12" name="TextBox 11"/>
          <p:cNvSpPr txBox="1"/>
          <p:nvPr/>
        </p:nvSpPr>
        <p:spPr>
          <a:xfrm>
            <a:off x="4267200" y="1123950"/>
            <a:ext cx="4191000" cy="707886"/>
          </a:xfrm>
          <a:prstGeom prst="rect">
            <a:avLst/>
          </a:prstGeom>
          <a:noFill/>
        </p:spPr>
        <p:txBody>
          <a:bodyPr wrap="square" rtlCol="0">
            <a:spAutoFit/>
          </a:bodyPr>
          <a:lstStyle/>
          <a:p>
            <a:r>
              <a:rPr lang="en-US" sz="4000" dirty="0" smtClean="0">
                <a:solidFill>
                  <a:schemeClr val="bg1"/>
                </a:solidFill>
                <a:latin typeface="Century Gothic" pitchFamily="34" charset="0"/>
              </a:rPr>
              <a:t>South Sudan</a:t>
            </a:r>
            <a:endParaRPr lang="en-US" sz="4000" dirty="0">
              <a:solidFill>
                <a:schemeClr val="bg1"/>
              </a:solidFill>
              <a:latin typeface="Century Gothic" pitchFamily="34" charset="0"/>
            </a:endParaRPr>
          </a:p>
        </p:txBody>
      </p:sp>
      <p:pic>
        <p:nvPicPr>
          <p:cNvPr id="20" name="Picture 19" descr="graphic rule.png"/>
          <p:cNvPicPr>
            <a:picLocks noChangeAspect="1"/>
          </p:cNvPicPr>
          <p:nvPr/>
        </p:nvPicPr>
        <p:blipFill>
          <a:blip r:embed="rId5" cstate="print"/>
          <a:stretch>
            <a:fillRect/>
          </a:stretch>
        </p:blipFill>
        <p:spPr>
          <a:xfrm>
            <a:off x="1295400" y="3990875"/>
            <a:ext cx="1828800" cy="28675"/>
          </a:xfrm>
          <a:prstGeom prst="rect">
            <a:avLst/>
          </a:prstGeom>
        </p:spPr>
      </p:pic>
      <p:sp>
        <p:nvSpPr>
          <p:cNvPr id="21" name="TextBox 20"/>
          <p:cNvSpPr txBox="1"/>
          <p:nvPr/>
        </p:nvSpPr>
        <p:spPr>
          <a:xfrm>
            <a:off x="4267200" y="742950"/>
            <a:ext cx="3200400" cy="307777"/>
          </a:xfrm>
          <a:prstGeom prst="rect">
            <a:avLst/>
          </a:prstGeom>
          <a:noFill/>
        </p:spPr>
        <p:txBody>
          <a:bodyPr wrap="square" rtlCol="0">
            <a:spAutoFit/>
          </a:bodyPr>
          <a:lstStyle/>
          <a:p>
            <a:r>
              <a:rPr lang="en-US" sz="1400" dirty="0" smtClean="0">
                <a:solidFill>
                  <a:schemeClr val="bg1"/>
                </a:solidFill>
                <a:latin typeface="Century Gothic" pitchFamily="34" charset="0"/>
              </a:rPr>
              <a:t>Travel</a:t>
            </a:r>
            <a:r>
              <a:rPr lang="en-US" sz="1200" dirty="0" smtClean="0">
                <a:solidFill>
                  <a:schemeClr val="bg1"/>
                </a:solidFill>
                <a:latin typeface="Century Gothic" pitchFamily="34" charset="0"/>
              </a:rPr>
              <a:t> to Africa</a:t>
            </a:r>
            <a:endParaRPr lang="en-US" sz="1200" dirty="0">
              <a:solidFill>
                <a:schemeClr val="bg1"/>
              </a:solidFill>
              <a:latin typeface="Century Gothic" pitchFamily="34" charset="0"/>
            </a:endParaRPr>
          </a:p>
        </p:txBody>
      </p:sp>
      <p:pic>
        <p:nvPicPr>
          <p:cNvPr id="22" name="Picture 21" descr="snap_creative_logo.png">
            <a:hlinkClick r:id="rId6" action="ppaction://hlinksldjump"/>
          </p:cNvPr>
          <p:cNvPicPr>
            <a:picLocks noChangeAspect="1"/>
          </p:cNvPicPr>
          <p:nvPr/>
        </p:nvPicPr>
        <p:blipFill>
          <a:blip r:embed="rId7" cstate="print"/>
          <a:stretch>
            <a:fillRect/>
          </a:stretch>
        </p:blipFill>
        <p:spPr>
          <a:xfrm>
            <a:off x="228600" y="4781550"/>
            <a:ext cx="1828800" cy="265204"/>
          </a:xfrm>
          <a:prstGeom prst="rect">
            <a:avLst/>
          </a:prstGeom>
        </p:spPr>
      </p:pic>
      <p:pic>
        <p:nvPicPr>
          <p:cNvPr id="24" name="Picture 23" descr="next slide graphc.png">
            <a:hlinkClick r:id="rId6" action="ppaction://hlinksldjump"/>
          </p:cNvPr>
          <p:cNvPicPr>
            <a:picLocks noChangeAspect="1"/>
          </p:cNvPicPr>
          <p:nvPr/>
        </p:nvPicPr>
        <p:blipFill>
          <a:blip r:embed="rId8" cstate="print"/>
          <a:stretch>
            <a:fillRect/>
          </a:stretch>
        </p:blipFill>
        <p:spPr>
          <a:xfrm>
            <a:off x="1905000" y="4159659"/>
            <a:ext cx="601824" cy="317091"/>
          </a:xfrm>
          <a:prstGeom prst="rect">
            <a:avLst/>
          </a:prstGeom>
        </p:spPr>
      </p:pic>
      <p:pic>
        <p:nvPicPr>
          <p:cNvPr id="33" name="Picture 32" descr="long_circle_shadow.png"/>
          <p:cNvPicPr>
            <a:picLocks noChangeAspect="1"/>
          </p:cNvPicPr>
          <p:nvPr/>
        </p:nvPicPr>
        <p:blipFill>
          <a:blip r:embed="rId9" cstate="print"/>
          <a:stretch>
            <a:fillRect/>
          </a:stretch>
        </p:blipFill>
        <p:spPr>
          <a:xfrm>
            <a:off x="5566228" y="4019550"/>
            <a:ext cx="1534281" cy="1123950"/>
          </a:xfrm>
          <a:prstGeom prst="rect">
            <a:avLst/>
          </a:prstGeom>
        </p:spPr>
      </p:pic>
      <p:pic>
        <p:nvPicPr>
          <p:cNvPr id="34" name="Picture 33" descr="long_circle_shadow.png"/>
          <p:cNvPicPr>
            <a:picLocks noChangeAspect="1"/>
          </p:cNvPicPr>
          <p:nvPr/>
        </p:nvPicPr>
        <p:blipFill>
          <a:blip r:embed="rId9" cstate="print"/>
          <a:stretch>
            <a:fillRect/>
          </a:stretch>
        </p:blipFill>
        <p:spPr>
          <a:xfrm>
            <a:off x="4343400" y="4019550"/>
            <a:ext cx="1534281" cy="1123950"/>
          </a:xfrm>
          <a:prstGeom prst="rect">
            <a:avLst/>
          </a:prstGeom>
        </p:spPr>
      </p:pic>
      <p:sp>
        <p:nvSpPr>
          <p:cNvPr id="35" name="Oval 34"/>
          <p:cNvSpPr/>
          <p:nvPr/>
        </p:nvSpPr>
        <p:spPr>
          <a:xfrm>
            <a:off x="457200" y="285750"/>
            <a:ext cx="3429000" cy="3429000"/>
          </a:xfrm>
          <a:prstGeom prst="ellipse">
            <a:avLst/>
          </a:prstGeom>
          <a:blipFill>
            <a:blip r:embed="rId10" cstate="print"/>
            <a:stretch>
              <a:fillRect/>
            </a:stretch>
          </a:blipFill>
          <a:ln>
            <a:noFill/>
          </a:ln>
          <a:effectLst>
            <a:outerShdw blurRad="190500" dist="114300" dir="27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hlinkClick r:id="rId11" action="ppaction://hlinksldjump"/>
          </p:cNvPr>
          <p:cNvSpPr>
            <a:spLocks noChangeAspect="1"/>
          </p:cNvSpPr>
          <p:nvPr/>
        </p:nvSpPr>
        <p:spPr>
          <a:xfrm>
            <a:off x="5565648" y="4019550"/>
            <a:ext cx="758952" cy="758952"/>
          </a:xfrm>
          <a:prstGeom prst="ellipse">
            <a:avLst/>
          </a:prstGeom>
          <a:blipFill>
            <a:blip r:embed="rId12"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hlinkClick r:id="rId13" action="ppaction://hlinksldjump"/>
          </p:cNvPr>
          <p:cNvSpPr>
            <a:spLocks noChangeAspect="1"/>
          </p:cNvSpPr>
          <p:nvPr/>
        </p:nvSpPr>
        <p:spPr>
          <a:xfrm>
            <a:off x="4343400" y="4019550"/>
            <a:ext cx="758952" cy="758952"/>
          </a:xfrm>
          <a:prstGeom prst="ellipse">
            <a:avLst/>
          </a:prstGeom>
          <a:blipFill>
            <a:blip r:embed="rId14" cstate="print"/>
            <a:stretch>
              <a:fillRect/>
            </a:stretch>
          </a:blipFill>
          <a:ln>
            <a:noFill/>
          </a:ln>
          <a:effectLst>
            <a:outerShdw blurRad="152400" dist="50800" dir="2220000" algn="ctr" rotWithShape="0">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s_0001_city.png"/>
          <p:cNvPicPr>
            <a:picLocks noChangeAspect="1"/>
          </p:cNvPicPr>
          <p:nvPr/>
        </p:nvPicPr>
        <p:blipFill>
          <a:blip r:embed="rId15" cstate="print"/>
          <a:stretch>
            <a:fillRect/>
          </a:stretch>
        </p:blipFill>
        <p:spPr>
          <a:xfrm>
            <a:off x="4288631" y="209550"/>
            <a:ext cx="588169" cy="3905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TotalTime>
  <Words>383</Words>
  <Application>Microsoft Office PowerPoint</Application>
  <PresentationFormat>On-screen Show (16:9)</PresentationFormat>
  <Paragraphs>23</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black</dc:creator>
  <cp:lastModifiedBy>bruce black</cp:lastModifiedBy>
  <cp:revision>137</cp:revision>
  <dcterms:created xsi:type="dcterms:W3CDTF">2016-07-09T15:33:57Z</dcterms:created>
  <dcterms:modified xsi:type="dcterms:W3CDTF">2016-07-11T01:13:59Z</dcterms:modified>
</cp:coreProperties>
</file>